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3"/>
  </p:notesMasterIdLst>
  <p:sldIdLst>
    <p:sldId id="266" r:id="rId2"/>
    <p:sldId id="276" r:id="rId3"/>
    <p:sldId id="259" r:id="rId4"/>
    <p:sldId id="339" r:id="rId5"/>
    <p:sldId id="275" r:id="rId6"/>
    <p:sldId id="258" r:id="rId7"/>
    <p:sldId id="312" r:id="rId8"/>
    <p:sldId id="326" r:id="rId9"/>
    <p:sldId id="331" r:id="rId10"/>
    <p:sldId id="332" r:id="rId11"/>
    <p:sldId id="277" r:id="rId12"/>
    <p:sldId id="272" r:id="rId13"/>
    <p:sldId id="280" r:id="rId14"/>
    <p:sldId id="281" r:id="rId15"/>
    <p:sldId id="282" r:id="rId16"/>
    <p:sldId id="267" r:id="rId17"/>
    <p:sldId id="283" r:id="rId18"/>
    <p:sldId id="341" r:id="rId19"/>
    <p:sldId id="340" r:id="rId20"/>
    <p:sldId id="366" r:id="rId21"/>
    <p:sldId id="337" r:id="rId22"/>
    <p:sldId id="338" r:id="rId23"/>
    <p:sldId id="300" r:id="rId24"/>
    <p:sldId id="311" r:id="rId25"/>
    <p:sldId id="288" r:id="rId26"/>
    <p:sldId id="342" r:id="rId27"/>
    <p:sldId id="345" r:id="rId28"/>
    <p:sldId id="343" r:id="rId29"/>
    <p:sldId id="344" r:id="rId30"/>
    <p:sldId id="367" r:id="rId31"/>
    <p:sldId id="368" r:id="rId32"/>
    <p:sldId id="369" r:id="rId33"/>
    <p:sldId id="370" r:id="rId34"/>
    <p:sldId id="371" r:id="rId35"/>
    <p:sldId id="372" r:id="rId36"/>
    <p:sldId id="374" r:id="rId37"/>
    <p:sldId id="373" r:id="rId38"/>
    <p:sldId id="375" r:id="rId39"/>
    <p:sldId id="376" r:id="rId40"/>
    <p:sldId id="377" r:id="rId41"/>
    <p:sldId id="378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800E"/>
    <a:srgbClr val="2DA02B"/>
    <a:srgbClr val="0900FF"/>
    <a:srgbClr val="D72726"/>
    <a:srgbClr val="2E9D2A"/>
    <a:srgbClr val="2B9927"/>
    <a:srgbClr val="FE7F13"/>
    <a:srgbClr val="000013"/>
    <a:srgbClr val="8A574B"/>
    <a:srgbClr val="9165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5"/>
    <p:restoredTop sz="94645"/>
  </p:normalViewPr>
  <p:slideViewPr>
    <p:cSldViewPr snapToGrid="0" snapToObjects="1">
      <p:cViewPr varScale="1">
        <p:scale>
          <a:sx n="105" d="100"/>
          <a:sy n="105" d="100"/>
        </p:scale>
        <p:origin x="192" y="8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7835AC-B937-DC4F-A9AF-DDEA21463513}" type="datetimeFigureOut">
              <a:rPr lang="en-US" smtClean="0"/>
              <a:t>5/22/21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3DCC2D-BF8E-6546-A31C-967437B0E6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0524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OMS: </a:t>
            </a:r>
            <a:r>
              <a:rPr lang="en-US" dirty="0" err="1"/>
              <a:t>reducción</a:t>
            </a:r>
            <a:r>
              <a:rPr lang="en-US" dirty="0"/>
              <a:t> de </a:t>
            </a:r>
            <a:r>
              <a:rPr lang="en-US" dirty="0" err="1"/>
              <a:t>fallecidmidos</a:t>
            </a:r>
            <a:r>
              <a:rPr lang="en-US" dirty="0"/>
              <a:t> </a:t>
            </a:r>
            <a:r>
              <a:rPr lang="en-US" dirty="0" err="1"/>
              <a:t>confirmados</a:t>
            </a:r>
            <a:r>
              <a:rPr lang="en-US" dirty="0"/>
              <a:t> y </a:t>
            </a:r>
            <a:r>
              <a:rPr lang="en-US" dirty="0" err="1"/>
              <a:t>probables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3 </a:t>
            </a:r>
            <a:r>
              <a:rPr lang="en-US" dirty="0" err="1"/>
              <a:t>semanas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DCC2D-BF8E-6546-A31C-967437B0E67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0773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DCC2D-BF8E-6546-A31C-967437B0E67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81121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DCC2D-BF8E-6546-A31C-967437B0E67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1867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DCC2D-BF8E-6546-A31C-967437B0E67F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3658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OMS: </a:t>
            </a:r>
            <a:r>
              <a:rPr lang="en-US" dirty="0" err="1"/>
              <a:t>reducción</a:t>
            </a:r>
            <a:r>
              <a:rPr lang="en-US" dirty="0"/>
              <a:t> de </a:t>
            </a:r>
            <a:r>
              <a:rPr lang="en-US" dirty="0" err="1"/>
              <a:t>fallecidmidos</a:t>
            </a:r>
            <a:r>
              <a:rPr lang="en-US" dirty="0"/>
              <a:t> </a:t>
            </a:r>
            <a:r>
              <a:rPr lang="en-US" dirty="0" err="1"/>
              <a:t>confirmados</a:t>
            </a:r>
            <a:r>
              <a:rPr lang="en-US" dirty="0"/>
              <a:t> y </a:t>
            </a:r>
            <a:r>
              <a:rPr lang="en-US" dirty="0" err="1"/>
              <a:t>probables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3 </a:t>
            </a:r>
            <a:r>
              <a:rPr lang="en-US" dirty="0" err="1"/>
              <a:t>semanas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DCC2D-BF8E-6546-A31C-967437B0E67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7169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OMS: </a:t>
            </a:r>
            <a:r>
              <a:rPr lang="en-US" dirty="0" err="1"/>
              <a:t>reducción</a:t>
            </a:r>
            <a:r>
              <a:rPr lang="en-US" dirty="0"/>
              <a:t> de </a:t>
            </a:r>
            <a:r>
              <a:rPr lang="en-US" dirty="0" err="1"/>
              <a:t>fallecidmidos</a:t>
            </a:r>
            <a:r>
              <a:rPr lang="en-US" dirty="0"/>
              <a:t> </a:t>
            </a:r>
            <a:r>
              <a:rPr lang="en-US" dirty="0" err="1"/>
              <a:t>confirmados</a:t>
            </a:r>
            <a:r>
              <a:rPr lang="en-US" dirty="0"/>
              <a:t> y </a:t>
            </a:r>
            <a:r>
              <a:rPr lang="en-US" dirty="0" err="1"/>
              <a:t>probables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3 </a:t>
            </a:r>
            <a:r>
              <a:rPr lang="en-US" dirty="0" err="1"/>
              <a:t>semanas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DCC2D-BF8E-6546-A31C-967437B0E67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5068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OMS: </a:t>
            </a:r>
            <a:r>
              <a:rPr lang="en-US" dirty="0" err="1"/>
              <a:t>reducción</a:t>
            </a:r>
            <a:r>
              <a:rPr lang="en-US" dirty="0"/>
              <a:t> de </a:t>
            </a:r>
            <a:r>
              <a:rPr lang="en-US" dirty="0" err="1"/>
              <a:t>fallecidmidos</a:t>
            </a:r>
            <a:r>
              <a:rPr lang="en-US" dirty="0"/>
              <a:t> </a:t>
            </a:r>
            <a:r>
              <a:rPr lang="en-US" dirty="0" err="1"/>
              <a:t>confirmados</a:t>
            </a:r>
            <a:r>
              <a:rPr lang="en-US" dirty="0"/>
              <a:t> y </a:t>
            </a:r>
            <a:r>
              <a:rPr lang="en-US" dirty="0" err="1"/>
              <a:t>probables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3 </a:t>
            </a:r>
            <a:r>
              <a:rPr lang="en-US" dirty="0" err="1"/>
              <a:t>semanas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DCC2D-BF8E-6546-A31C-967437B0E67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8581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OMS: </a:t>
            </a:r>
            <a:r>
              <a:rPr lang="en-US" dirty="0" err="1"/>
              <a:t>reducción</a:t>
            </a:r>
            <a:r>
              <a:rPr lang="en-US" dirty="0"/>
              <a:t> de </a:t>
            </a:r>
            <a:r>
              <a:rPr lang="en-US" dirty="0" err="1"/>
              <a:t>fallecidmidos</a:t>
            </a:r>
            <a:r>
              <a:rPr lang="en-US" dirty="0"/>
              <a:t> </a:t>
            </a:r>
            <a:r>
              <a:rPr lang="en-US" dirty="0" err="1"/>
              <a:t>confirmados</a:t>
            </a:r>
            <a:r>
              <a:rPr lang="en-US" dirty="0"/>
              <a:t> y </a:t>
            </a:r>
            <a:r>
              <a:rPr lang="en-US" dirty="0" err="1"/>
              <a:t>probables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3 </a:t>
            </a:r>
            <a:r>
              <a:rPr lang="en-US" dirty="0" err="1"/>
              <a:t>semanas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DCC2D-BF8E-6546-A31C-967437B0E67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4682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OMS</a:t>
            </a:r>
            <a:br>
              <a:rPr lang="en-US" dirty="0"/>
            </a:br>
            <a:r>
              <a:rPr lang="en-US" dirty="0"/>
              <a:t>Baja </a:t>
            </a:r>
            <a:r>
              <a:rPr lang="en-US" dirty="0" err="1"/>
              <a:t>sostenida</a:t>
            </a:r>
            <a:r>
              <a:rPr lang="en-US" dirty="0"/>
              <a:t> (reducer a la </a:t>
            </a:r>
            <a:r>
              <a:rPr lang="en-US" dirty="0" err="1"/>
              <a:t>mitad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3 </a:t>
            </a:r>
            <a:r>
              <a:rPr lang="en-US" dirty="0" err="1"/>
              <a:t>semanas</a:t>
            </a:r>
            <a:r>
              <a:rPr lang="en-US" dirty="0"/>
              <a:t>”</a:t>
            </a:r>
          </a:p>
          <a:p>
            <a:endParaRPr lang="en-US" dirty="0"/>
          </a:p>
          <a:p>
            <a:r>
              <a:rPr lang="en-US" dirty="0"/>
              <a:t>UK:</a:t>
            </a:r>
            <a:br>
              <a:rPr lang="en-US" dirty="0"/>
            </a:br>
            <a:r>
              <a:rPr lang="en-US" dirty="0"/>
              <a:t>Bajo 14 para </a:t>
            </a:r>
            <a:r>
              <a:rPr lang="en-US" dirty="0" err="1"/>
              <a:t>abrir</a:t>
            </a:r>
            <a:r>
              <a:rPr lang="en-US" dirty="0"/>
              <a:t> </a:t>
            </a:r>
            <a:r>
              <a:rPr lang="en-US" dirty="0" err="1"/>
              <a:t>escuelas</a:t>
            </a:r>
            <a:endParaRPr lang="en-US" dirty="0"/>
          </a:p>
          <a:p>
            <a:r>
              <a:rPr lang="en-US" dirty="0"/>
              <a:t>Bajo 1,4 para </a:t>
            </a:r>
            <a:r>
              <a:rPr lang="en-US" dirty="0" err="1"/>
              <a:t>abrir</a:t>
            </a:r>
            <a:r>
              <a:rPr lang="en-US" dirty="0"/>
              <a:t> el resto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DCC2D-BF8E-6546-A31C-967437B0E67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0480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OMS: </a:t>
            </a:r>
            <a:r>
              <a:rPr lang="en-US" dirty="0" err="1"/>
              <a:t>Menor</a:t>
            </a:r>
            <a:r>
              <a:rPr lang="en-US" dirty="0"/>
              <a:t> a 5%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últimas</a:t>
            </a:r>
            <a:r>
              <a:rPr lang="en-US" dirty="0"/>
              <a:t> 2 </a:t>
            </a:r>
            <a:r>
              <a:rPr lang="en-US" dirty="0" err="1"/>
              <a:t>semanas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DCC2D-BF8E-6546-A31C-967437B0E67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6903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DCC2D-BF8E-6546-A31C-967437B0E67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8873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DCC2D-BF8E-6546-A31C-967437B0E67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442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8FD505-BBC5-C843-8C23-3DCF9D7485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E3F7C7-8544-BD48-89A0-9A24034F3B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35705C-21E0-8E4E-B0D8-648564DB89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B29E-0F50-7548-8684-F241B8F328C1}" type="datetimeFigureOut">
              <a:rPr lang="en-US" smtClean="0"/>
              <a:t>5/22/21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276593-E5F0-3E49-BF80-F1CF907ED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DB1596-A9E0-D247-90CB-64AA7EEDD7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0734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5B276-89EF-6044-9281-126BE0E2F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7109DA4-2C6A-3E47-9A48-24229312ED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F2CFFD-E687-234A-9F01-50BA6ADB95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B29E-0F50-7548-8684-F241B8F328C1}" type="datetimeFigureOut">
              <a:rPr lang="en-US" smtClean="0"/>
              <a:t>5/22/21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BA8CE8-B362-1440-9BAC-B9E1016408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2A4555-13BF-6D4A-8B04-BB658203D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4643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3397F40-5536-8F44-9346-EB9834505E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FF1AC5-03D4-DF4B-A1A2-0743E1E972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D17536-2408-AA4E-9256-6BB205449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B29E-0F50-7548-8684-F241B8F328C1}" type="datetimeFigureOut">
              <a:rPr lang="en-US" smtClean="0"/>
              <a:t>5/22/21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EC12FC-8FA4-FE4D-AF67-1CB6E8C1DB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26E499-62CD-F14F-837D-850C4A974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5176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B1FCC-F75D-C545-BEA4-87091BB2CA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651CB7-E2D1-214E-BC3F-740C2EFA30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4CFD37-66C7-5B48-95DE-1C90C4EF7E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B29E-0F50-7548-8684-F241B8F328C1}" type="datetimeFigureOut">
              <a:rPr lang="en-US" smtClean="0"/>
              <a:t>5/22/21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26A068-2412-0B40-BD0E-E178E4AE30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150CB2-6733-1B43-87B4-E3CA93D8E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3644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9F9DB2-3535-134C-86A3-05DA8EAC2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B1ECE9-8E00-504A-9D76-C5D5224A54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229FA6-4A28-8247-9AD5-FC1176B450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B29E-0F50-7548-8684-F241B8F328C1}" type="datetimeFigureOut">
              <a:rPr lang="en-US" smtClean="0"/>
              <a:t>5/22/21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8C6E5B-A3EC-BC46-997E-D4DEBC8FC8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81D66A-0499-6D40-826D-6FB7703B3A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3334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C3782E-C7C6-3745-A052-0F992B122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559A25-6192-9B4B-9349-B3A1AE2D70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699815-DA51-0642-B7BE-3FDC085988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BDEE98-4976-6942-BEA0-2744300FCC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B29E-0F50-7548-8684-F241B8F328C1}" type="datetimeFigureOut">
              <a:rPr lang="en-US" smtClean="0"/>
              <a:t>5/22/21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7BEC14-B888-474A-BD98-7356DA104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73EA50-8090-DF4F-AE26-EE631F1039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9275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283CBD-4217-4E42-9CF5-57C117222A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AB789A-5550-4D4D-B75D-5230855114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37B505-C03C-0143-A2C8-6C4904B7C4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E11A3F3-A0C4-6048-952C-F9B25A60E2E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4F2D5A5-DD3D-D744-A9B6-D2113142E1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B3F13CA-EA18-6049-86CD-E0C60F6F41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B29E-0F50-7548-8684-F241B8F328C1}" type="datetimeFigureOut">
              <a:rPr lang="en-US" smtClean="0"/>
              <a:t>5/22/21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2BFFC36-9DCF-EA4F-813D-207BBA840C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96B34DD-0CCA-5C48-A63E-BF6360C87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4444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57C4A-9E21-564E-AE3B-7725E1C09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6BC295D-57FB-7B41-9AFC-E39DE8A1DD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B29E-0F50-7548-8684-F241B8F328C1}" type="datetimeFigureOut">
              <a:rPr lang="en-US" smtClean="0"/>
              <a:t>5/22/21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3D6B15-D48F-4942-BD00-0BF32AA04F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C900E9-CED7-3540-A1D3-0CDBCAF764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0369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C99612A-2BB5-5A41-9CA4-BA41281BA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B29E-0F50-7548-8684-F241B8F328C1}" type="datetimeFigureOut">
              <a:rPr lang="en-US" smtClean="0"/>
              <a:t>5/22/21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27582E-B8BF-6445-AEEF-82C99E555E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09EFAE-199E-0B46-BE38-913500009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DDC8F0-612C-2E4C-B92E-B7B89590FDDF}"/>
              </a:ext>
            </a:extLst>
          </p:cNvPr>
          <p:cNvSpPr txBox="1"/>
          <p:nvPr userDrawn="1"/>
        </p:nvSpPr>
        <p:spPr>
          <a:xfrm>
            <a:off x="223831" y="6488668"/>
            <a:ext cx="10262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Fuente de </a:t>
            </a:r>
            <a:r>
              <a:rPr lang="en-US" dirty="0" err="1"/>
              <a:t>datos</a:t>
            </a:r>
            <a:r>
              <a:rPr lang="en-US" dirty="0"/>
              <a:t>: </a:t>
            </a:r>
            <a:r>
              <a:rPr lang="en-US" dirty="0" err="1"/>
              <a:t>Datos</a:t>
            </a:r>
            <a:r>
              <a:rPr lang="en-US" dirty="0"/>
              <a:t> </a:t>
            </a:r>
            <a:r>
              <a:rPr lang="en-US" dirty="0" err="1"/>
              <a:t>oficiales</a:t>
            </a:r>
            <a:r>
              <a:rPr lang="en-US" dirty="0"/>
              <a:t> del </a:t>
            </a:r>
            <a:r>
              <a:rPr lang="en-US" dirty="0" err="1"/>
              <a:t>Ministerio</a:t>
            </a:r>
            <a:r>
              <a:rPr lang="en-US" dirty="0"/>
              <a:t> de </a:t>
            </a:r>
            <a:r>
              <a:rPr lang="en-US" dirty="0" err="1"/>
              <a:t>Salud</a:t>
            </a:r>
            <a:r>
              <a:rPr lang="en-US" dirty="0"/>
              <a:t>, </a:t>
            </a:r>
            <a:r>
              <a:rPr lang="en-US" dirty="0" err="1"/>
              <a:t>publicados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repositorio</a:t>
            </a:r>
            <a:r>
              <a:rPr lang="en-US" dirty="0"/>
              <a:t> del </a:t>
            </a:r>
            <a:r>
              <a:rPr lang="en-US" dirty="0" err="1"/>
              <a:t>Ministerio</a:t>
            </a:r>
            <a:r>
              <a:rPr lang="en-US" dirty="0"/>
              <a:t> de </a:t>
            </a:r>
            <a:r>
              <a:rPr lang="en-US" dirty="0" err="1"/>
              <a:t>Ciencia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55118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05D0C-EF8E-9F4A-9887-82DEDE0AD6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2191F9-7B43-6648-9892-98FC061D33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405285-6201-8A41-A256-1B222054F8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7237C3-BA0A-9747-90D3-AB51EEF907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B29E-0F50-7548-8684-F241B8F328C1}" type="datetimeFigureOut">
              <a:rPr lang="en-US" smtClean="0"/>
              <a:t>5/22/21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1B2456-0B55-4B4E-B5EE-D0724B78A4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93C4A8-95B0-DF41-A19A-0AEDBC8F4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4841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A2F767-623F-6A48-A9E0-87FE389F94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32AC2C0-5D2B-B34C-B887-8346CD4911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CEAAFD-5475-E345-A8FB-4638AC5F95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42C5CA-683C-3A48-96EB-5E2BD0EAF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B29E-0F50-7548-8684-F241B8F328C1}" type="datetimeFigureOut">
              <a:rPr lang="en-US" smtClean="0"/>
              <a:t>5/22/21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621C0C-5133-8E43-B03F-EDC7A6D8B1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CC174A-E948-074E-A9B9-5CF01A855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6762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7ACFC52-671E-CC4F-A4AC-3BDCC1B9C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7E688D-2B5F-E84B-A77F-4D5BFFED8B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D12A72-F2FC-6740-BA68-29FE7A5BE6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EEB29E-0F50-7548-8684-F241B8F328C1}" type="datetimeFigureOut">
              <a:rPr lang="en-US" smtClean="0"/>
              <a:t>5/22/21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80AEDA-A1AC-5645-9D37-9EBD07AE1A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85A91F-AB2B-4749-97F3-C42FE31483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1198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tiff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9065EC1-6B7D-F343-BAD0-8908B451AA28}"/>
              </a:ext>
            </a:extLst>
          </p:cNvPr>
          <p:cNvSpPr txBox="1"/>
          <p:nvPr/>
        </p:nvSpPr>
        <p:spPr>
          <a:xfrm>
            <a:off x="1346467" y="876693"/>
            <a:ext cx="9367116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COVID-19 EN CHILE</a:t>
            </a:r>
          </a:p>
          <a:p>
            <a:pPr algn="ctr"/>
            <a:r>
              <a:rPr lang="en-US" sz="6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CIFRAS Y TENDENCIAS </a:t>
            </a:r>
          </a:p>
          <a:p>
            <a:pPr algn="ctr"/>
            <a:endParaRPr lang="en-US" sz="6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r>
              <a:rPr lang="en-US" sz="6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AL SÁBADO 22 MAYO 2021</a:t>
            </a:r>
          </a:p>
        </p:txBody>
      </p:sp>
    </p:spTree>
    <p:extLst>
      <p:ext uri="{BB962C8B-B14F-4D97-AF65-F5344CB8AC3E}">
        <p14:creationId xmlns:p14="http://schemas.microsoft.com/office/powerpoint/2010/main" val="20777804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33C1CC0-D4E1-4A49-8BE2-7B4E178D69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0916" y="1206964"/>
            <a:ext cx="7686504" cy="521095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2257B24-98EA-6F4F-A0A3-0620C5A6F7E8}"/>
              </a:ext>
            </a:extLst>
          </p:cNvPr>
          <p:cNvSpPr txBox="1"/>
          <p:nvPr/>
        </p:nvSpPr>
        <p:spPr>
          <a:xfrm>
            <a:off x="571089" y="0"/>
            <a:ext cx="10594182" cy="95410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3200" dirty="0" err="1"/>
              <a:t>Fallecidos</a:t>
            </a:r>
            <a:r>
              <a:rPr lang="en-US" sz="3200" dirty="0"/>
              <a:t> </a:t>
            </a:r>
            <a:r>
              <a:rPr lang="en-US" sz="3200" dirty="0" err="1"/>
              <a:t>semanales</a:t>
            </a:r>
            <a:r>
              <a:rPr lang="en-US" sz="3200" dirty="0"/>
              <a:t> </a:t>
            </a:r>
            <a:r>
              <a:rPr lang="en-US" sz="3200" dirty="0" err="1"/>
              <a:t>reportados</a:t>
            </a:r>
            <a:r>
              <a:rPr lang="en-US" sz="3200" dirty="0"/>
              <a:t> </a:t>
            </a:r>
            <a:r>
              <a:rPr lang="en-US" sz="3200" dirty="0" err="1"/>
              <a:t>por</a:t>
            </a:r>
            <a:r>
              <a:rPr lang="en-US" sz="3200" dirty="0"/>
              <a:t> DEIS</a:t>
            </a:r>
          </a:p>
          <a:p>
            <a:pPr algn="ctr"/>
            <a:r>
              <a:rPr lang="en-US" sz="2400" b="1" dirty="0">
                <a:solidFill>
                  <a:srgbClr val="FF0000"/>
                </a:solidFill>
              </a:rPr>
              <a:t>POR FECHA DE FALLECIMIENTO </a:t>
            </a:r>
            <a:r>
              <a:rPr lang="en-US" sz="2400" dirty="0"/>
              <a:t>con COVID19 CONFIRMADO </a:t>
            </a:r>
            <a:r>
              <a:rPr lang="en-US" sz="2400" dirty="0" err="1"/>
              <a:t>como</a:t>
            </a:r>
            <a:r>
              <a:rPr lang="en-US" sz="2400" dirty="0"/>
              <a:t> causa de </a:t>
            </a:r>
            <a:r>
              <a:rPr lang="en-US" sz="2400" dirty="0" err="1"/>
              <a:t>muerte</a:t>
            </a:r>
            <a:endParaRPr 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8DFFE5-8EDE-684D-B21D-1698CF54CC86}"/>
              </a:ext>
            </a:extLst>
          </p:cNvPr>
          <p:cNvSpPr txBox="1"/>
          <p:nvPr/>
        </p:nvSpPr>
        <p:spPr>
          <a:xfrm>
            <a:off x="97649" y="6417922"/>
            <a:ext cx="8327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Fuente: </a:t>
            </a:r>
            <a:r>
              <a:rPr lang="en-US" dirty="0" err="1"/>
              <a:t>Departamento</a:t>
            </a:r>
            <a:r>
              <a:rPr lang="en-US" dirty="0"/>
              <a:t> de </a:t>
            </a:r>
            <a:r>
              <a:rPr lang="en-US" dirty="0" err="1"/>
              <a:t>Estadística</a:t>
            </a:r>
            <a:r>
              <a:rPr lang="en-US" dirty="0"/>
              <a:t> e </a:t>
            </a:r>
            <a:r>
              <a:rPr lang="en-US" dirty="0" err="1"/>
              <a:t>Información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Salud</a:t>
            </a:r>
            <a:r>
              <a:rPr lang="en-US" dirty="0"/>
              <a:t> (DEIS), </a:t>
            </a:r>
            <a:r>
              <a:rPr lang="en-US" dirty="0" err="1"/>
              <a:t>Ministerio</a:t>
            </a:r>
            <a:r>
              <a:rPr lang="en-US" dirty="0"/>
              <a:t> de </a:t>
            </a:r>
            <a:r>
              <a:rPr lang="en-US" dirty="0" err="1"/>
              <a:t>Salud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B6E78A-EFC2-134B-ADF0-F0734933FD8A}"/>
              </a:ext>
            </a:extLst>
          </p:cNvPr>
          <p:cNvSpPr txBox="1"/>
          <p:nvPr/>
        </p:nvSpPr>
        <p:spPr>
          <a:xfrm>
            <a:off x="5120640" y="1402080"/>
            <a:ext cx="23240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MENORES DE 50 AÑOS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2EB2FD4-DC1E-6C4C-81A8-69B1C0613140}"/>
              </a:ext>
            </a:extLst>
          </p:cNvPr>
          <p:cNvSpPr/>
          <p:nvPr/>
        </p:nvSpPr>
        <p:spPr>
          <a:xfrm rot="6536414">
            <a:off x="6952345" y="2498900"/>
            <a:ext cx="4057799" cy="138416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3953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BCAFE7A-E299-D14E-9413-EB5C984AF441}"/>
              </a:ext>
            </a:extLst>
          </p:cNvPr>
          <p:cNvSpPr txBox="1"/>
          <p:nvPr/>
        </p:nvSpPr>
        <p:spPr>
          <a:xfrm>
            <a:off x="3621059" y="2846895"/>
            <a:ext cx="494988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CASOS &amp; TESTS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B465201-ED47-B64A-B505-4DDA25649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1575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CA0C48E-C368-DF47-A534-958F987A9E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8085" y="1082306"/>
            <a:ext cx="6012693" cy="477389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4FA6872-7E64-2043-9CCE-51F3FE81FD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985" y="1082307"/>
            <a:ext cx="6223298" cy="477389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B65407A-4582-004A-A45F-BD87B99ABAF2}"/>
              </a:ext>
            </a:extLst>
          </p:cNvPr>
          <p:cNvSpPr txBox="1"/>
          <p:nvPr/>
        </p:nvSpPr>
        <p:spPr>
          <a:xfrm>
            <a:off x="188534" y="128200"/>
            <a:ext cx="5785995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INCIDENCIA </a:t>
            </a:r>
          </a:p>
          <a:p>
            <a:pPr algn="ctr"/>
            <a:r>
              <a:rPr lang="en-US" sz="2400" dirty="0" err="1"/>
              <a:t>Promedio</a:t>
            </a:r>
            <a:r>
              <a:rPr lang="en-US" sz="2400" dirty="0"/>
              <a:t> </a:t>
            </a:r>
            <a:r>
              <a:rPr lang="en-US" sz="2400" dirty="0" err="1"/>
              <a:t>casos</a:t>
            </a:r>
            <a:r>
              <a:rPr lang="en-US" sz="2400" dirty="0"/>
              <a:t> </a:t>
            </a:r>
            <a:r>
              <a:rPr lang="en-US" sz="2400" dirty="0" err="1"/>
              <a:t>diarios</a:t>
            </a:r>
            <a:r>
              <a:rPr lang="en-US" sz="2400" dirty="0"/>
              <a:t> x 100 mil </a:t>
            </a:r>
            <a:r>
              <a:rPr lang="en-US" sz="2400" dirty="0" err="1"/>
              <a:t>habitantes</a:t>
            </a:r>
            <a:endParaRPr lang="en-US" sz="2400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961410E-36BC-5348-8ED5-ABA3511377E4}"/>
              </a:ext>
            </a:extLst>
          </p:cNvPr>
          <p:cNvCxnSpPr>
            <a:cxnSpLocks/>
          </p:cNvCxnSpPr>
          <p:nvPr/>
        </p:nvCxnSpPr>
        <p:spPr>
          <a:xfrm>
            <a:off x="1054548" y="4348648"/>
            <a:ext cx="478542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AA3CF90-3BBE-F041-B74C-D680E845FFBE}"/>
              </a:ext>
            </a:extLst>
          </p:cNvPr>
          <p:cNvSpPr txBox="1"/>
          <p:nvPr/>
        </p:nvSpPr>
        <p:spPr>
          <a:xfrm>
            <a:off x="6067777" y="128200"/>
            <a:ext cx="5785995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TESTS SEMANALES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9C0DDB6-D212-E84D-9F03-A65A8ADB10D3}"/>
              </a:ext>
            </a:extLst>
          </p:cNvPr>
          <p:cNvSpPr/>
          <p:nvPr/>
        </p:nvSpPr>
        <p:spPr>
          <a:xfrm>
            <a:off x="1054548" y="5134843"/>
            <a:ext cx="4785420" cy="229637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META</a:t>
            </a:r>
          </a:p>
        </p:txBody>
      </p:sp>
    </p:spTree>
    <p:extLst>
      <p:ext uri="{BB962C8B-B14F-4D97-AF65-F5344CB8AC3E}">
        <p14:creationId xmlns:p14="http://schemas.microsoft.com/office/powerpoint/2010/main" val="34173116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BCAFE7A-E299-D14E-9413-EB5C984AF441}"/>
              </a:ext>
            </a:extLst>
          </p:cNvPr>
          <p:cNvSpPr txBox="1"/>
          <p:nvPr/>
        </p:nvSpPr>
        <p:spPr>
          <a:xfrm>
            <a:off x="3621059" y="2846895"/>
            <a:ext cx="421936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POSITIVIDAD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B465201-ED47-B64A-B505-4DDA25649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0632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B721AF4-6BB9-4643-A4BC-CA9DBCF845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5974" y="583786"/>
            <a:ext cx="7419622" cy="592070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B65407A-4582-004A-A45F-BD87B99ABAF2}"/>
              </a:ext>
            </a:extLst>
          </p:cNvPr>
          <p:cNvSpPr txBox="1"/>
          <p:nvPr/>
        </p:nvSpPr>
        <p:spPr>
          <a:xfrm>
            <a:off x="3427592" y="4317"/>
            <a:ext cx="5691366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/>
              <a:t>POSITIVIDAD SEMANAL EN CHILE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C26E268-35F6-9044-BBEF-65E754A0E8E3}"/>
              </a:ext>
            </a:extLst>
          </p:cNvPr>
          <p:cNvSpPr/>
          <p:nvPr/>
        </p:nvSpPr>
        <p:spPr>
          <a:xfrm>
            <a:off x="3451976" y="5037307"/>
            <a:ext cx="5862712" cy="802661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META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F8E0F37-C1F4-104F-B96F-158BFD60B2E7}"/>
              </a:ext>
            </a:extLst>
          </p:cNvPr>
          <p:cNvCxnSpPr>
            <a:cxnSpLocks/>
          </p:cNvCxnSpPr>
          <p:nvPr/>
        </p:nvCxnSpPr>
        <p:spPr>
          <a:xfrm>
            <a:off x="3427592" y="3825642"/>
            <a:ext cx="587490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3116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BCAFE7A-E299-D14E-9413-EB5C984AF441}"/>
              </a:ext>
            </a:extLst>
          </p:cNvPr>
          <p:cNvSpPr txBox="1"/>
          <p:nvPr/>
        </p:nvSpPr>
        <p:spPr>
          <a:xfrm>
            <a:off x="3621059" y="2846895"/>
            <a:ext cx="487774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POR REGIONES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B465201-ED47-B64A-B505-4DDA25649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0149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DE7CEC6-01FA-E044-A3F2-4D12F495F3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522" y="608225"/>
            <a:ext cx="9813303" cy="598058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5690B03-9D47-C14E-B04F-CDC54442A1B8}"/>
              </a:ext>
            </a:extLst>
          </p:cNvPr>
          <p:cNvSpPr txBox="1"/>
          <p:nvPr/>
        </p:nvSpPr>
        <p:spPr>
          <a:xfrm>
            <a:off x="671598" y="196275"/>
            <a:ext cx="108488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EVOLUCIÓN DE POSITIVIDAD E INCIDENCIA EN ÚLTIMA SEMANA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574C901-75E8-B842-971B-C98FBAD5D387}"/>
              </a:ext>
            </a:extLst>
          </p:cNvPr>
          <p:cNvSpPr/>
          <p:nvPr/>
        </p:nvSpPr>
        <p:spPr>
          <a:xfrm>
            <a:off x="1206631" y="3799002"/>
            <a:ext cx="2714919" cy="2714919"/>
          </a:xfrm>
          <a:prstGeom prst="ellipse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DA74F0-C53B-A443-96DF-43597F502F1C}"/>
              </a:ext>
            </a:extLst>
          </p:cNvPr>
          <p:cNvSpPr txBox="1"/>
          <p:nvPr/>
        </p:nvSpPr>
        <p:spPr>
          <a:xfrm>
            <a:off x="1891885" y="4703536"/>
            <a:ext cx="140750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0070C0"/>
                </a:solidFill>
              </a:rPr>
              <a:t>META</a:t>
            </a:r>
          </a:p>
        </p:txBody>
      </p:sp>
    </p:spTree>
    <p:extLst>
      <p:ext uri="{BB962C8B-B14F-4D97-AF65-F5344CB8AC3E}">
        <p14:creationId xmlns:p14="http://schemas.microsoft.com/office/powerpoint/2010/main" val="40027912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7276339-AE4B-5346-A66D-CDD254A25075}"/>
              </a:ext>
            </a:extLst>
          </p:cNvPr>
          <p:cNvSpPr txBox="1"/>
          <p:nvPr/>
        </p:nvSpPr>
        <p:spPr>
          <a:xfrm>
            <a:off x="618050" y="125155"/>
            <a:ext cx="108488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EVOLUCIÓN DE POSITIVIDAD E INCIDENCIA EN ÚLTIMA SEMANA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4AD0A0D-643B-244C-8E03-0294F5E572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9472" y="709930"/>
            <a:ext cx="9265959" cy="5786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4105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7276339-AE4B-5346-A66D-CDD254A25075}"/>
              </a:ext>
            </a:extLst>
          </p:cNvPr>
          <p:cNvSpPr txBox="1"/>
          <p:nvPr/>
        </p:nvSpPr>
        <p:spPr>
          <a:xfrm>
            <a:off x="618050" y="125155"/>
            <a:ext cx="108488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EVOLUCIÓN DE POSITIVIDAD E INCIDENCIA EN ÚLTIMA SEMANA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3E8F09-6149-7D40-820D-54D9D4BC1293}"/>
              </a:ext>
            </a:extLst>
          </p:cNvPr>
          <p:cNvSpPr txBox="1"/>
          <p:nvPr/>
        </p:nvSpPr>
        <p:spPr>
          <a:xfrm rot="16200000">
            <a:off x="57083" y="3130516"/>
            <a:ext cx="181492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BAJAN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9F3BEE7-1BF2-B441-90C2-72CFB494D3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0042" y="709930"/>
            <a:ext cx="9344254" cy="5693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2983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7276339-AE4B-5346-A66D-CDD254A25075}"/>
              </a:ext>
            </a:extLst>
          </p:cNvPr>
          <p:cNvSpPr txBox="1"/>
          <p:nvPr/>
        </p:nvSpPr>
        <p:spPr>
          <a:xfrm>
            <a:off x="618050" y="125155"/>
            <a:ext cx="108488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EVOLUCIÓN DE POSITIVIDAD E INCIDENCIA EN ÚLTIMA SEMANA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BB0DCE-3D95-3143-B568-30AF6431FF1E}"/>
              </a:ext>
            </a:extLst>
          </p:cNvPr>
          <p:cNvSpPr txBox="1"/>
          <p:nvPr/>
        </p:nvSpPr>
        <p:spPr>
          <a:xfrm rot="16200000">
            <a:off x="17007" y="3130516"/>
            <a:ext cx="189507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SUBEN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5E8759F-F03C-6147-A99A-6D3DF0C152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0041" y="709930"/>
            <a:ext cx="9401011" cy="5779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3886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BCAFE7A-E299-D14E-9413-EB5C984AF441}"/>
              </a:ext>
            </a:extLst>
          </p:cNvPr>
          <p:cNvSpPr txBox="1"/>
          <p:nvPr/>
        </p:nvSpPr>
        <p:spPr>
          <a:xfrm>
            <a:off x="3308808" y="2809188"/>
            <a:ext cx="585833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PACIENTES EN UCI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B465201-ED47-B64A-B505-4DDA25649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5045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7276339-AE4B-5346-A66D-CDD254A25075}"/>
              </a:ext>
            </a:extLst>
          </p:cNvPr>
          <p:cNvSpPr txBox="1"/>
          <p:nvPr/>
        </p:nvSpPr>
        <p:spPr>
          <a:xfrm>
            <a:off x="618050" y="125155"/>
            <a:ext cx="108488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EVOLUCIÓN DE POSITIVIDAD E INCIDENCIA EN ÚLTIMA SEMANA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BB0DCE-3D95-3143-B568-30AF6431FF1E}"/>
              </a:ext>
            </a:extLst>
          </p:cNvPr>
          <p:cNvSpPr txBox="1"/>
          <p:nvPr/>
        </p:nvSpPr>
        <p:spPr>
          <a:xfrm rot="16200000">
            <a:off x="-1729360" y="3253627"/>
            <a:ext cx="53878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ALZA CASOS BAJA POSITIVIDAD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06538C3-DF70-9C4E-B05C-B0AD1AE14A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6939" y="628473"/>
            <a:ext cx="9463725" cy="5808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0575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47776F5-8FF4-7743-B660-A1D610BEDE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9744" y="624970"/>
            <a:ext cx="9271006" cy="56539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309AEEE-16B5-3F4C-8C56-6BA19CBAA1F1}"/>
              </a:ext>
            </a:extLst>
          </p:cNvPr>
          <p:cNvSpPr txBox="1"/>
          <p:nvPr/>
        </p:nvSpPr>
        <p:spPr>
          <a:xfrm>
            <a:off x="134112" y="163305"/>
            <a:ext cx="117896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VARIACIÓN DE CASOS (7 &amp; 14 DÍAS) y POSITIVIDAD SEMANAL (</a:t>
            </a:r>
            <a:r>
              <a:rPr lang="en-US" sz="2400" dirty="0" err="1"/>
              <a:t>en</a:t>
            </a:r>
            <a:r>
              <a:rPr lang="en-US" sz="2400" dirty="0"/>
              <a:t> 7 DÍAS)</a:t>
            </a:r>
          </a:p>
        </p:txBody>
      </p:sp>
    </p:spTree>
    <p:extLst>
      <p:ext uri="{BB962C8B-B14F-4D97-AF65-F5344CB8AC3E}">
        <p14:creationId xmlns:p14="http://schemas.microsoft.com/office/powerpoint/2010/main" val="16284941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5AFAB65-2CAB-DD49-A0A6-8BE4530CBF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4960" y="729301"/>
            <a:ext cx="8985504" cy="546943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EE89ACA-818E-FB49-A9F4-9AEE844DCCAA}"/>
              </a:ext>
            </a:extLst>
          </p:cNvPr>
          <p:cNvSpPr txBox="1"/>
          <p:nvPr/>
        </p:nvSpPr>
        <p:spPr>
          <a:xfrm>
            <a:off x="134112" y="163305"/>
            <a:ext cx="117896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VARIACIÓN DE CASOS (7 &amp; 14 DÍAS) y POSITIVIDAD SEMANAL (</a:t>
            </a:r>
            <a:r>
              <a:rPr lang="en-US" sz="2400" dirty="0" err="1"/>
              <a:t>en</a:t>
            </a:r>
            <a:r>
              <a:rPr lang="en-US" sz="2400" dirty="0"/>
              <a:t> 7 DÍAS)</a:t>
            </a:r>
          </a:p>
        </p:txBody>
      </p:sp>
    </p:spTree>
    <p:extLst>
      <p:ext uri="{BB962C8B-B14F-4D97-AF65-F5344CB8AC3E}">
        <p14:creationId xmlns:p14="http://schemas.microsoft.com/office/powerpoint/2010/main" val="15824211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BCAFE7A-E299-D14E-9413-EB5C984AF441}"/>
              </a:ext>
            </a:extLst>
          </p:cNvPr>
          <p:cNvSpPr txBox="1"/>
          <p:nvPr/>
        </p:nvSpPr>
        <p:spPr>
          <a:xfrm>
            <a:off x="3621059" y="2846895"/>
            <a:ext cx="447661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VACUNACIÓN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B465201-ED47-B64A-B505-4DDA25649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4008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22433A70-977D-C840-9BCB-9ECF9B80CB77}"/>
              </a:ext>
            </a:extLst>
          </p:cNvPr>
          <p:cNvSpPr txBox="1"/>
          <p:nvPr/>
        </p:nvSpPr>
        <p:spPr>
          <a:xfrm>
            <a:off x="869964" y="0"/>
            <a:ext cx="91160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/>
              <a:t>Vacunación</a:t>
            </a:r>
            <a:r>
              <a:rPr lang="en-US" sz="3200" dirty="0"/>
              <a:t> COVID-19 </a:t>
            </a:r>
            <a:r>
              <a:rPr lang="en-US" sz="3200" dirty="0" err="1"/>
              <a:t>en</a:t>
            </a:r>
            <a:r>
              <a:rPr lang="en-US" sz="3200" dirty="0"/>
              <a:t> Chile al 21 de Mayo de 2021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48A4CA-3BDA-DF46-9B7F-0A23EBAA1D10}"/>
              </a:ext>
            </a:extLst>
          </p:cNvPr>
          <p:cNvSpPr txBox="1"/>
          <p:nvPr/>
        </p:nvSpPr>
        <p:spPr>
          <a:xfrm>
            <a:off x="10236200" y="3995012"/>
            <a:ext cx="237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2D21C70-91E5-834F-87B7-B85FD9666F0B}"/>
              </a:ext>
            </a:extLst>
          </p:cNvPr>
          <p:cNvSpPr/>
          <p:nvPr/>
        </p:nvSpPr>
        <p:spPr>
          <a:xfrm>
            <a:off x="8041064" y="2337847"/>
            <a:ext cx="4081806" cy="23189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08D03C1-0B33-3C41-AC30-33C57A60F74A}"/>
              </a:ext>
            </a:extLst>
          </p:cNvPr>
          <p:cNvSpPr/>
          <p:nvPr/>
        </p:nvSpPr>
        <p:spPr>
          <a:xfrm>
            <a:off x="7971934" y="2241940"/>
            <a:ext cx="4150936" cy="22546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FC5DDF3-6245-114F-A8BD-3E6A2A6EDCF4}"/>
              </a:ext>
            </a:extLst>
          </p:cNvPr>
          <p:cNvSpPr/>
          <p:nvPr/>
        </p:nvSpPr>
        <p:spPr>
          <a:xfrm>
            <a:off x="8446416" y="1924376"/>
            <a:ext cx="3676454" cy="25722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60033C-48B3-1E42-A180-100FEDC8D62B}"/>
              </a:ext>
            </a:extLst>
          </p:cNvPr>
          <p:cNvSpPr txBox="1"/>
          <p:nvPr/>
        </p:nvSpPr>
        <p:spPr>
          <a:xfrm>
            <a:off x="160256" y="6447934"/>
            <a:ext cx="5882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Fuente: </a:t>
            </a:r>
            <a:r>
              <a:rPr lang="en-US" dirty="0" err="1"/>
              <a:t>Repositorio</a:t>
            </a:r>
            <a:r>
              <a:rPr lang="en-US" dirty="0"/>
              <a:t> de </a:t>
            </a:r>
            <a:r>
              <a:rPr lang="en-US" dirty="0" err="1"/>
              <a:t>Datos</a:t>
            </a:r>
            <a:r>
              <a:rPr lang="en-US" dirty="0"/>
              <a:t> COVID19, </a:t>
            </a:r>
            <a:r>
              <a:rPr lang="en-US" dirty="0" err="1"/>
              <a:t>Ministerio</a:t>
            </a:r>
            <a:r>
              <a:rPr lang="en-US" dirty="0"/>
              <a:t> de </a:t>
            </a:r>
            <a:r>
              <a:rPr lang="en-US" dirty="0" err="1"/>
              <a:t>Ciencia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27367D9-63B4-9343-B9B7-0A54CE4360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0650" y="1092200"/>
            <a:ext cx="9410700" cy="467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2888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22433A70-977D-C840-9BCB-9ECF9B80CB77}"/>
              </a:ext>
            </a:extLst>
          </p:cNvPr>
          <p:cNvSpPr txBox="1"/>
          <p:nvPr/>
        </p:nvSpPr>
        <p:spPr>
          <a:xfrm>
            <a:off x="4156518" y="0"/>
            <a:ext cx="36174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RESUMEN SEMANAL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32D7BE9-9058-7542-BFD7-975CC9BA5004}"/>
              </a:ext>
            </a:extLst>
          </p:cNvPr>
          <p:cNvSpPr txBox="1"/>
          <p:nvPr/>
        </p:nvSpPr>
        <p:spPr>
          <a:xfrm>
            <a:off x="202231" y="1009737"/>
            <a:ext cx="10897342" cy="55092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/>
              <a:t>Hospitalizaciones</a:t>
            </a:r>
            <a:r>
              <a:rPr lang="en-US" sz="3200" dirty="0"/>
              <a:t> </a:t>
            </a:r>
            <a:r>
              <a:rPr lang="en-US" sz="3200" dirty="0" err="1"/>
              <a:t>en</a:t>
            </a:r>
            <a:r>
              <a:rPr lang="en-US" sz="3200" dirty="0"/>
              <a:t> UCI: </a:t>
            </a:r>
            <a:r>
              <a:rPr lang="en-US" sz="3200" b="1" dirty="0">
                <a:solidFill>
                  <a:srgbClr val="FF0000"/>
                </a:solidFill>
              </a:rPr>
              <a:t>ALTO y AUMENTANDO</a:t>
            </a:r>
          </a:p>
          <a:p>
            <a:endParaRPr lang="en-US" sz="3200" dirty="0"/>
          </a:p>
          <a:p>
            <a:r>
              <a:rPr lang="en-US" sz="3200" dirty="0" err="1"/>
              <a:t>Nuevos</a:t>
            </a:r>
            <a:r>
              <a:rPr lang="en-US" sz="3200" dirty="0"/>
              <a:t> </a:t>
            </a:r>
            <a:r>
              <a:rPr lang="en-US" sz="3200" dirty="0" err="1"/>
              <a:t>fallecidos</a:t>
            </a:r>
            <a:r>
              <a:rPr lang="en-US" sz="3200" dirty="0"/>
              <a:t> </a:t>
            </a:r>
            <a:r>
              <a:rPr lang="en-US" sz="3200" dirty="0" err="1"/>
              <a:t>semanales</a:t>
            </a:r>
            <a:r>
              <a:rPr lang="en-US" sz="3200" dirty="0"/>
              <a:t>: </a:t>
            </a:r>
            <a:r>
              <a:rPr lang="en-US" sz="3200" b="1" dirty="0">
                <a:solidFill>
                  <a:srgbClr val="FF0000"/>
                </a:solidFill>
              </a:rPr>
              <a:t>ALTO Y DEJÓ DE REDUCIR </a:t>
            </a:r>
          </a:p>
          <a:p>
            <a:pPr algn="ctr"/>
            <a:r>
              <a:rPr lang="en-US" sz="3200" b="1" dirty="0">
                <a:solidFill>
                  <a:srgbClr val="FF0000"/>
                </a:solidFill>
              </a:rPr>
              <a:t>(</a:t>
            </a:r>
            <a:r>
              <a:rPr lang="en-US" sz="3200" b="1" dirty="0" err="1">
                <a:solidFill>
                  <a:srgbClr val="FF0000"/>
                </a:solidFill>
              </a:rPr>
              <a:t>Posible</a:t>
            </a:r>
            <a:r>
              <a:rPr lang="en-US" sz="3200" b="1" dirty="0">
                <a:solidFill>
                  <a:srgbClr val="FF0000"/>
                </a:solidFill>
              </a:rPr>
              <a:t> </a:t>
            </a:r>
            <a:r>
              <a:rPr lang="en-US" sz="3200" b="1" dirty="0" err="1">
                <a:solidFill>
                  <a:srgbClr val="FF0000"/>
                </a:solidFill>
              </a:rPr>
              <a:t>aumento</a:t>
            </a:r>
            <a:r>
              <a:rPr lang="en-US" sz="3200" b="1" dirty="0">
                <a:solidFill>
                  <a:srgbClr val="FF0000"/>
                </a:solidFill>
              </a:rPr>
              <a:t> </a:t>
            </a:r>
            <a:r>
              <a:rPr lang="en-US" sz="3200" b="1" dirty="0" err="1">
                <a:solidFill>
                  <a:srgbClr val="FF0000"/>
                </a:solidFill>
              </a:rPr>
              <a:t>observado</a:t>
            </a:r>
            <a:r>
              <a:rPr lang="en-US" sz="3200" b="1" dirty="0">
                <a:solidFill>
                  <a:srgbClr val="FF0000"/>
                </a:solidFill>
              </a:rPr>
              <a:t> </a:t>
            </a:r>
            <a:r>
              <a:rPr lang="en-US" sz="3200" b="1" dirty="0" err="1">
                <a:solidFill>
                  <a:srgbClr val="FF0000"/>
                </a:solidFill>
              </a:rPr>
              <a:t>próxima</a:t>
            </a:r>
            <a:r>
              <a:rPr lang="en-US" sz="3200" b="1" dirty="0">
                <a:solidFill>
                  <a:srgbClr val="FF0000"/>
                </a:solidFill>
              </a:rPr>
              <a:t> </a:t>
            </a:r>
            <a:r>
              <a:rPr lang="en-US" sz="3200" b="1" dirty="0" err="1">
                <a:solidFill>
                  <a:srgbClr val="FF0000"/>
                </a:solidFill>
              </a:rPr>
              <a:t>semana</a:t>
            </a:r>
            <a:r>
              <a:rPr lang="en-US" sz="3200" b="1" dirty="0">
                <a:solidFill>
                  <a:srgbClr val="FF0000"/>
                </a:solidFill>
              </a:rPr>
              <a:t>)</a:t>
            </a:r>
          </a:p>
          <a:p>
            <a:endParaRPr lang="en-US" sz="3200" dirty="0"/>
          </a:p>
          <a:p>
            <a:r>
              <a:rPr lang="en-US" sz="3200" dirty="0" err="1"/>
              <a:t>Nuevos</a:t>
            </a:r>
            <a:r>
              <a:rPr lang="en-US" sz="3200" dirty="0"/>
              <a:t> </a:t>
            </a:r>
            <a:r>
              <a:rPr lang="en-US" sz="3200" dirty="0" err="1"/>
              <a:t>casos</a:t>
            </a:r>
            <a:r>
              <a:rPr lang="en-US" sz="3200" dirty="0"/>
              <a:t> </a:t>
            </a:r>
            <a:r>
              <a:rPr lang="en-US" sz="3200" dirty="0" err="1"/>
              <a:t>semanales</a:t>
            </a:r>
            <a:r>
              <a:rPr lang="en-US" sz="3200" dirty="0"/>
              <a:t>: </a:t>
            </a:r>
            <a:r>
              <a:rPr lang="en-US" sz="3200" b="1" dirty="0">
                <a:solidFill>
                  <a:srgbClr val="FF0000"/>
                </a:solidFill>
              </a:rPr>
              <a:t>ALTO Y AUMENTANDO</a:t>
            </a:r>
            <a:br>
              <a:rPr lang="en-US" sz="3200" b="1" dirty="0">
                <a:solidFill>
                  <a:srgbClr val="FF0000"/>
                </a:solidFill>
              </a:rPr>
            </a:br>
            <a:endParaRPr lang="en-US" sz="3200" dirty="0"/>
          </a:p>
          <a:p>
            <a:r>
              <a:rPr lang="en-US" sz="3200" dirty="0" err="1"/>
              <a:t>Positividad</a:t>
            </a:r>
            <a:r>
              <a:rPr lang="en-US" sz="3200" dirty="0"/>
              <a:t> </a:t>
            </a:r>
            <a:r>
              <a:rPr lang="en-US" sz="3200" dirty="0" err="1"/>
              <a:t>semanal</a:t>
            </a:r>
            <a:r>
              <a:rPr lang="en-US" sz="3200" dirty="0"/>
              <a:t>: </a:t>
            </a:r>
            <a:r>
              <a:rPr lang="en-US" sz="3200" b="1" dirty="0">
                <a:solidFill>
                  <a:srgbClr val="FF0000"/>
                </a:solidFill>
              </a:rPr>
              <a:t>ALTO Y AUMENTANDO</a:t>
            </a:r>
          </a:p>
          <a:p>
            <a:endParaRPr lang="en-US" sz="3200" dirty="0"/>
          </a:p>
          <a:p>
            <a:r>
              <a:rPr lang="en-US" sz="3200" dirty="0" err="1"/>
              <a:t>Vacunación</a:t>
            </a:r>
            <a:r>
              <a:rPr lang="en-US" sz="3200" dirty="0"/>
              <a:t>: </a:t>
            </a:r>
            <a:r>
              <a:rPr lang="en-US" sz="3200" b="1" dirty="0">
                <a:solidFill>
                  <a:srgbClr val="FF0000"/>
                </a:solidFill>
              </a:rPr>
              <a:t>47% POBLACIÓN OBJETIVO CON 2ª </a:t>
            </a:r>
            <a:r>
              <a:rPr lang="en-US" sz="3200" b="1" dirty="0" err="1">
                <a:solidFill>
                  <a:srgbClr val="FF0000"/>
                </a:solidFill>
              </a:rPr>
              <a:t>Dosis</a:t>
            </a:r>
            <a:r>
              <a:rPr lang="en-US" sz="3200" b="1" dirty="0">
                <a:solidFill>
                  <a:srgbClr val="FF0000"/>
                </a:solidFill>
              </a:rPr>
              <a:t> + 14 </a:t>
            </a:r>
            <a:r>
              <a:rPr lang="en-US" sz="3200" b="1" dirty="0" err="1">
                <a:solidFill>
                  <a:srgbClr val="FF0000"/>
                </a:solidFill>
              </a:rPr>
              <a:t>días</a:t>
            </a:r>
            <a:r>
              <a:rPr lang="en-US" sz="3200" b="1" dirty="0">
                <a:solidFill>
                  <a:srgbClr val="FF0000"/>
                </a:solidFill>
              </a:rPr>
              <a:t> 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193085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B2F8FFA-A7FB-BA4C-BAA7-715B4A2A18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" y="0"/>
            <a:ext cx="9715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2616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811794-614D-3845-9358-85E7BFFD2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D54D9A-C6BC-9245-B826-983BFAD7A3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" y="0"/>
            <a:ext cx="97155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8352849-8C54-F946-9B62-E0ADAA67EF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6048" y="1027905"/>
            <a:ext cx="2987802" cy="21090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559170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026C44B-B61E-BC42-89DC-F9AC474DE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217E29C-B214-1541-9A55-B83ADA19DF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" y="0"/>
            <a:ext cx="97155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FDC47E9-9BB2-0742-97BD-30401E254A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4832" y="1027906"/>
            <a:ext cx="2987802" cy="21090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919856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661C4-E6B3-FA4E-9D35-4B2ECDC4B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0C10F5-9F7C-1D49-BF2A-3E7C2B3B56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" y="0"/>
            <a:ext cx="9715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8024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B65407A-4582-004A-A45F-BD87B99ABAF2}"/>
              </a:ext>
            </a:extLst>
          </p:cNvPr>
          <p:cNvSpPr txBox="1"/>
          <p:nvPr/>
        </p:nvSpPr>
        <p:spPr>
          <a:xfrm>
            <a:off x="581445" y="65988"/>
            <a:ext cx="10514673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 err="1"/>
              <a:t>Pacientes</a:t>
            </a:r>
            <a:r>
              <a:rPr lang="en-US" sz="3200" dirty="0"/>
              <a:t> COVID-19 y no COVID19 </a:t>
            </a:r>
            <a:r>
              <a:rPr lang="en-US" sz="3200" dirty="0" err="1"/>
              <a:t>en</a:t>
            </a:r>
            <a:r>
              <a:rPr lang="en-US" sz="3200" dirty="0"/>
              <a:t> UCI </a:t>
            </a:r>
            <a:r>
              <a:rPr lang="en-US" sz="3200" dirty="0" err="1"/>
              <a:t>reportados</a:t>
            </a:r>
            <a:r>
              <a:rPr lang="en-US" sz="3200" dirty="0"/>
              <a:t> </a:t>
            </a:r>
            <a:r>
              <a:rPr lang="en-US" sz="3200" dirty="0" err="1"/>
              <a:t>en</a:t>
            </a:r>
            <a:r>
              <a:rPr lang="en-US" sz="3200" dirty="0"/>
              <a:t> Chile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C21B788-B991-FE46-844D-80B4A85C7F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8052" y="726177"/>
            <a:ext cx="8968066" cy="5797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8744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00B2BEF-DE22-AF42-8429-499E1BC6C6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812" y="414780"/>
            <a:ext cx="10316693" cy="5731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5869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0C1A162-BB15-A844-A1F3-9FDC7F62C9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861" y="716438"/>
            <a:ext cx="9699003" cy="4879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7195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691E636-4822-1040-B968-A8D87C9AD3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064" y="1537223"/>
            <a:ext cx="5951146" cy="365874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6EF4B54-3757-0846-B8E5-C491644E15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4225" y="1574931"/>
            <a:ext cx="5928483" cy="3611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4106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236482B-57B8-604F-86BF-CBE1E97D8F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5963" y="1112362"/>
            <a:ext cx="4773230" cy="466187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CACA9A5-D1AC-DF44-BF99-197A03DFF9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3464" y="1112362"/>
            <a:ext cx="4544415" cy="466187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45F6F5F-2167-2648-A710-79D9B7B89DA6}"/>
              </a:ext>
            </a:extLst>
          </p:cNvPr>
          <p:cNvSpPr txBox="1"/>
          <p:nvPr/>
        </p:nvSpPr>
        <p:spPr>
          <a:xfrm>
            <a:off x="5486400" y="377952"/>
            <a:ext cx="1222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ES POSIBLE</a:t>
            </a:r>
          </a:p>
        </p:txBody>
      </p:sp>
    </p:spTree>
    <p:extLst>
      <p:ext uri="{BB962C8B-B14F-4D97-AF65-F5344CB8AC3E}">
        <p14:creationId xmlns:p14="http://schemas.microsoft.com/office/powerpoint/2010/main" val="34182880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C14EF86-EBDA-AC4B-AF8C-AB56A18DEF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807" y="1060704"/>
            <a:ext cx="5016894" cy="489508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30CA54D-1437-0F40-BC25-A71601342E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0980" y="1060704"/>
            <a:ext cx="4901269" cy="4931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1860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8658A5D-C6E3-B041-B764-9E8FA59730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5124" y="0"/>
            <a:ext cx="69017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8306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829DF07-778D-2A40-93F0-EC5A099A89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1508" y="742891"/>
            <a:ext cx="4460460" cy="227811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F3357E6-A4C9-714A-8822-783B3FE649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8144" y="3293482"/>
            <a:ext cx="6973824" cy="356451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5A65161-F21E-3F4C-9691-DFABF071EA32}"/>
              </a:ext>
            </a:extLst>
          </p:cNvPr>
          <p:cNvSpPr txBox="1"/>
          <p:nvPr/>
        </p:nvSpPr>
        <p:spPr>
          <a:xfrm>
            <a:off x="256032" y="1104440"/>
            <a:ext cx="23312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VACUNADOS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826829-1E77-1A43-A81F-23BB13A5CFE9}"/>
              </a:ext>
            </a:extLst>
          </p:cNvPr>
          <p:cNvSpPr txBox="1"/>
          <p:nvPr/>
        </p:nvSpPr>
        <p:spPr>
          <a:xfrm>
            <a:off x="256031" y="4170728"/>
            <a:ext cx="275710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CASOS </a:t>
            </a:r>
          </a:p>
          <a:p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CONFIRMADOS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FC409B-0A67-A247-B6F8-B5CA75584EC3}"/>
              </a:ext>
            </a:extLst>
          </p:cNvPr>
          <p:cNvSpPr txBox="1"/>
          <p:nvPr/>
        </p:nvSpPr>
        <p:spPr>
          <a:xfrm>
            <a:off x="3438144" y="-52351"/>
            <a:ext cx="578677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MAYORES DE 70 AÑOS</a:t>
            </a:r>
          </a:p>
        </p:txBody>
      </p:sp>
    </p:spTree>
    <p:extLst>
      <p:ext uri="{BB962C8B-B14F-4D97-AF65-F5344CB8AC3E}">
        <p14:creationId xmlns:p14="http://schemas.microsoft.com/office/powerpoint/2010/main" val="24728040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E9CE7D2-0103-0D43-B794-939DCC04EF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5696" y="705400"/>
            <a:ext cx="5624296" cy="285527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44BC3D5-6940-3A40-BD81-F758926D55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7560" y="3682599"/>
            <a:ext cx="5742432" cy="29307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079A1D5-7E89-D44F-BCFC-2F237198FB58}"/>
              </a:ext>
            </a:extLst>
          </p:cNvPr>
          <p:cNvSpPr txBox="1"/>
          <p:nvPr/>
        </p:nvSpPr>
        <p:spPr>
          <a:xfrm>
            <a:off x="353567" y="1313399"/>
            <a:ext cx="32122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PACIENTES EN UCI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0A0BBB-61F6-B643-A772-C2BBAC23F8A7}"/>
              </a:ext>
            </a:extLst>
          </p:cNvPr>
          <p:cNvSpPr txBox="1"/>
          <p:nvPr/>
        </p:nvSpPr>
        <p:spPr>
          <a:xfrm>
            <a:off x="353567" y="4733647"/>
            <a:ext cx="21686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FALLECIDOS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E87E38-B38C-9B44-B859-3B94319F3311}"/>
              </a:ext>
            </a:extLst>
          </p:cNvPr>
          <p:cNvSpPr txBox="1"/>
          <p:nvPr/>
        </p:nvSpPr>
        <p:spPr>
          <a:xfrm>
            <a:off x="4285387" y="-125597"/>
            <a:ext cx="578677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MAYORES DE 70 AÑOS</a:t>
            </a:r>
          </a:p>
        </p:txBody>
      </p:sp>
    </p:spTree>
    <p:extLst>
      <p:ext uri="{BB962C8B-B14F-4D97-AF65-F5344CB8AC3E}">
        <p14:creationId xmlns:p14="http://schemas.microsoft.com/office/powerpoint/2010/main" val="409982116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0D31ED-F75E-0D4F-B749-D982DB6C0A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440759"/>
            <a:ext cx="12176474" cy="5630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2901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C31C8C-B7DB-D04C-BC8F-11A5CFF371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C0EA37-DB04-0945-B68C-341069AC8C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2064"/>
            <a:ext cx="12180468" cy="5632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1567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B65407A-4582-004A-A45F-BD87B99ABAF2}"/>
              </a:ext>
            </a:extLst>
          </p:cNvPr>
          <p:cNvSpPr txBox="1"/>
          <p:nvPr/>
        </p:nvSpPr>
        <p:spPr>
          <a:xfrm>
            <a:off x="581445" y="65988"/>
            <a:ext cx="10514673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 err="1"/>
              <a:t>Pacientes</a:t>
            </a:r>
            <a:r>
              <a:rPr lang="en-US" sz="3200" dirty="0"/>
              <a:t> COVID-19 y no COVID19 </a:t>
            </a:r>
            <a:r>
              <a:rPr lang="en-US" sz="3200" dirty="0" err="1"/>
              <a:t>en</a:t>
            </a:r>
            <a:r>
              <a:rPr lang="en-US" sz="3200" dirty="0"/>
              <a:t> UCI </a:t>
            </a:r>
            <a:r>
              <a:rPr lang="en-US" sz="3200" dirty="0" err="1"/>
              <a:t>reportados</a:t>
            </a:r>
            <a:r>
              <a:rPr lang="en-US" sz="3200" dirty="0"/>
              <a:t> </a:t>
            </a:r>
            <a:r>
              <a:rPr lang="en-US" sz="3200" dirty="0" err="1"/>
              <a:t>en</a:t>
            </a:r>
            <a:r>
              <a:rPr lang="en-US" sz="3200" dirty="0"/>
              <a:t> Chile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0B51FEF-FBDB-4B48-8998-4FB7680A4C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4187" y="728652"/>
            <a:ext cx="8749187" cy="5603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03032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69FE80C-1BE6-DE41-8563-6473BFDA47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13172"/>
            <a:ext cx="12192000" cy="5631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49127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99D32DF-EA93-8448-BCB7-ED59CE6EF4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13172"/>
            <a:ext cx="12192000" cy="5631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5289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BCAFE7A-E299-D14E-9413-EB5C984AF441}"/>
              </a:ext>
            </a:extLst>
          </p:cNvPr>
          <p:cNvSpPr txBox="1"/>
          <p:nvPr/>
        </p:nvSpPr>
        <p:spPr>
          <a:xfrm>
            <a:off x="2347274" y="2780907"/>
            <a:ext cx="789145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FALLECIDOS SEMANALES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B465201-ED47-B64A-B505-4DDA25649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5408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257B24-98EA-6F4F-A0A3-0620C5A6F7E8}"/>
              </a:ext>
            </a:extLst>
          </p:cNvPr>
          <p:cNvSpPr txBox="1"/>
          <p:nvPr/>
        </p:nvSpPr>
        <p:spPr>
          <a:xfrm>
            <a:off x="2060448" y="-11019"/>
            <a:ext cx="8775992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 err="1"/>
              <a:t>Fallecidos</a:t>
            </a:r>
            <a:r>
              <a:rPr lang="en-US" sz="3200" dirty="0"/>
              <a:t> </a:t>
            </a:r>
            <a:r>
              <a:rPr lang="en-US" sz="3200" dirty="0" err="1"/>
              <a:t>semanales</a:t>
            </a:r>
            <a:r>
              <a:rPr lang="en-US" sz="3200" dirty="0"/>
              <a:t> con PCR+ </a:t>
            </a:r>
            <a:r>
              <a:rPr lang="en-US" sz="3200" b="1" dirty="0" err="1"/>
              <a:t>reportados</a:t>
            </a:r>
            <a:r>
              <a:rPr lang="en-US" sz="3200" dirty="0"/>
              <a:t> </a:t>
            </a:r>
            <a:r>
              <a:rPr lang="en-US" sz="3200" dirty="0" err="1"/>
              <a:t>en</a:t>
            </a:r>
            <a:r>
              <a:rPr lang="en-US" sz="3200" dirty="0"/>
              <a:t> Chile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0D3ACAB-CE1C-164C-9799-A4D780BC80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0448" y="573756"/>
            <a:ext cx="7330076" cy="5761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1955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4FFD9F4-186F-1D41-BE95-3B8C2973B2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9955" y="1511648"/>
            <a:ext cx="5657998" cy="45207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697BABF-FB61-714B-BCE0-E7100B93C4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441" y="1465335"/>
            <a:ext cx="5768431" cy="456707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2257B24-98EA-6F4F-A0A3-0620C5A6F7E8}"/>
              </a:ext>
            </a:extLst>
          </p:cNvPr>
          <p:cNvSpPr txBox="1"/>
          <p:nvPr/>
        </p:nvSpPr>
        <p:spPr>
          <a:xfrm>
            <a:off x="571089" y="0"/>
            <a:ext cx="10594182" cy="95410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3200" dirty="0" err="1"/>
              <a:t>Fallecidos</a:t>
            </a:r>
            <a:r>
              <a:rPr lang="en-US" sz="3200" dirty="0"/>
              <a:t> </a:t>
            </a:r>
            <a:r>
              <a:rPr lang="en-US" sz="3200" dirty="0" err="1"/>
              <a:t>semanales</a:t>
            </a:r>
            <a:r>
              <a:rPr lang="en-US" sz="3200" dirty="0"/>
              <a:t> </a:t>
            </a:r>
            <a:r>
              <a:rPr lang="en-US" sz="3200" dirty="0" err="1"/>
              <a:t>reportados</a:t>
            </a:r>
            <a:r>
              <a:rPr lang="en-US" sz="3200" dirty="0"/>
              <a:t> </a:t>
            </a:r>
            <a:r>
              <a:rPr lang="en-US" sz="3200" dirty="0" err="1"/>
              <a:t>por</a:t>
            </a:r>
            <a:r>
              <a:rPr lang="en-US" sz="3200" dirty="0"/>
              <a:t> DEIS</a:t>
            </a:r>
          </a:p>
          <a:p>
            <a:pPr algn="ctr"/>
            <a:r>
              <a:rPr lang="en-US" sz="2400" b="1" dirty="0">
                <a:solidFill>
                  <a:srgbClr val="FF0000"/>
                </a:solidFill>
              </a:rPr>
              <a:t>POR FECHA DE FALLECIMIENTO </a:t>
            </a:r>
            <a:r>
              <a:rPr lang="en-US" sz="2400" dirty="0"/>
              <a:t>con COVID19 CONFIRMADO </a:t>
            </a:r>
            <a:r>
              <a:rPr lang="en-US" sz="2400" dirty="0" err="1"/>
              <a:t>como</a:t>
            </a:r>
            <a:r>
              <a:rPr lang="en-US" sz="2400" dirty="0"/>
              <a:t> causa de </a:t>
            </a:r>
            <a:r>
              <a:rPr lang="en-US" sz="2400" dirty="0" err="1"/>
              <a:t>muerte</a:t>
            </a:r>
            <a:endParaRPr 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8DFFE5-8EDE-684D-B21D-1698CF54CC86}"/>
              </a:ext>
            </a:extLst>
          </p:cNvPr>
          <p:cNvSpPr txBox="1"/>
          <p:nvPr/>
        </p:nvSpPr>
        <p:spPr>
          <a:xfrm>
            <a:off x="97649" y="6417922"/>
            <a:ext cx="8327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Fuente: </a:t>
            </a:r>
            <a:r>
              <a:rPr lang="en-US" dirty="0" err="1"/>
              <a:t>Departamento</a:t>
            </a:r>
            <a:r>
              <a:rPr lang="en-US" dirty="0"/>
              <a:t> de </a:t>
            </a:r>
            <a:r>
              <a:rPr lang="en-US" dirty="0" err="1"/>
              <a:t>Estadística</a:t>
            </a:r>
            <a:r>
              <a:rPr lang="en-US" dirty="0"/>
              <a:t> e </a:t>
            </a:r>
            <a:r>
              <a:rPr lang="en-US" dirty="0" err="1"/>
              <a:t>Información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Salud</a:t>
            </a:r>
            <a:r>
              <a:rPr lang="en-US" dirty="0"/>
              <a:t> (DEIS), </a:t>
            </a:r>
            <a:r>
              <a:rPr lang="en-US" dirty="0" err="1"/>
              <a:t>Ministerio</a:t>
            </a:r>
            <a:r>
              <a:rPr lang="en-US" dirty="0"/>
              <a:t> de </a:t>
            </a:r>
            <a:r>
              <a:rPr lang="en-US" dirty="0" err="1"/>
              <a:t>Salud</a:t>
            </a:r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62BB991-6941-1A4A-9265-662258EBE0EB}"/>
              </a:ext>
            </a:extLst>
          </p:cNvPr>
          <p:cNvSpPr/>
          <p:nvPr/>
        </p:nvSpPr>
        <p:spPr>
          <a:xfrm rot="2451361">
            <a:off x="4554813" y="2738884"/>
            <a:ext cx="1414938" cy="104111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F45D883-1E1E-4848-8447-102EDC36F109}"/>
              </a:ext>
            </a:extLst>
          </p:cNvPr>
          <p:cNvSpPr txBox="1"/>
          <p:nvPr/>
        </p:nvSpPr>
        <p:spPr>
          <a:xfrm>
            <a:off x="2685102" y="979721"/>
            <a:ext cx="18801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SABADO 15 Mayo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3AB501-A2DF-7D4D-9D96-886CF39AED60}"/>
              </a:ext>
            </a:extLst>
          </p:cNvPr>
          <p:cNvSpPr txBox="1"/>
          <p:nvPr/>
        </p:nvSpPr>
        <p:spPr>
          <a:xfrm>
            <a:off x="8316757" y="970290"/>
            <a:ext cx="19282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SABADO 22 MAYO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623594C-3A6E-7A49-AF10-4D1B0C912560}"/>
              </a:ext>
            </a:extLst>
          </p:cNvPr>
          <p:cNvSpPr/>
          <p:nvPr/>
        </p:nvSpPr>
        <p:spPr>
          <a:xfrm rot="1024994">
            <a:off x="9645381" y="2706836"/>
            <a:ext cx="1245367" cy="89939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4379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945AC6D-5431-5147-BE99-5DF1575C9F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018" y="1872347"/>
            <a:ext cx="4302802" cy="351847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5B46ACC-912A-A440-9522-205E8FD7F3D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001"/>
          <a:stretch/>
        </p:blipFill>
        <p:spPr>
          <a:xfrm>
            <a:off x="5717477" y="1981207"/>
            <a:ext cx="4541663" cy="35184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2257B24-98EA-6F4F-A0A3-0620C5A6F7E8}"/>
              </a:ext>
            </a:extLst>
          </p:cNvPr>
          <p:cNvSpPr txBox="1"/>
          <p:nvPr/>
        </p:nvSpPr>
        <p:spPr>
          <a:xfrm>
            <a:off x="1380059" y="0"/>
            <a:ext cx="8976239" cy="95410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3200" dirty="0" err="1"/>
              <a:t>Fallecidos</a:t>
            </a:r>
            <a:r>
              <a:rPr lang="en-US" sz="3200" dirty="0"/>
              <a:t> </a:t>
            </a:r>
            <a:r>
              <a:rPr lang="en-US" sz="3200" dirty="0" err="1"/>
              <a:t>semanales</a:t>
            </a:r>
            <a:r>
              <a:rPr lang="en-US" sz="3200" dirty="0"/>
              <a:t> </a:t>
            </a:r>
            <a:r>
              <a:rPr lang="en-US" sz="3200" dirty="0" err="1"/>
              <a:t>reportados</a:t>
            </a:r>
            <a:r>
              <a:rPr lang="en-US" sz="3200" dirty="0"/>
              <a:t> </a:t>
            </a:r>
            <a:r>
              <a:rPr lang="en-US" sz="3200" dirty="0" err="1"/>
              <a:t>por</a:t>
            </a:r>
            <a:r>
              <a:rPr lang="en-US" sz="3200" dirty="0"/>
              <a:t> DEIS</a:t>
            </a:r>
          </a:p>
          <a:p>
            <a:pPr algn="ctr"/>
            <a:r>
              <a:rPr lang="en-US" sz="2400" b="1" dirty="0">
                <a:solidFill>
                  <a:srgbClr val="FF0000"/>
                </a:solidFill>
              </a:rPr>
              <a:t>POR FECHA DE FALLECIMIENTO </a:t>
            </a:r>
            <a:r>
              <a:rPr lang="en-US" sz="2400" dirty="0"/>
              <a:t>con COVID19 </a:t>
            </a:r>
            <a:r>
              <a:rPr lang="en-US" sz="2400" dirty="0" err="1"/>
              <a:t>como</a:t>
            </a:r>
            <a:r>
              <a:rPr lang="en-US" sz="2400" dirty="0"/>
              <a:t> causa de </a:t>
            </a:r>
            <a:r>
              <a:rPr lang="en-US" sz="2400" dirty="0" err="1"/>
              <a:t>muerte</a:t>
            </a:r>
            <a:endParaRPr 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8DFFE5-8EDE-684D-B21D-1698CF54CC86}"/>
              </a:ext>
            </a:extLst>
          </p:cNvPr>
          <p:cNvSpPr txBox="1"/>
          <p:nvPr/>
        </p:nvSpPr>
        <p:spPr>
          <a:xfrm>
            <a:off x="97649" y="6417922"/>
            <a:ext cx="8327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Fuente: </a:t>
            </a:r>
            <a:r>
              <a:rPr lang="en-US" dirty="0" err="1"/>
              <a:t>Departamento</a:t>
            </a:r>
            <a:r>
              <a:rPr lang="en-US" dirty="0"/>
              <a:t> de </a:t>
            </a:r>
            <a:r>
              <a:rPr lang="en-US" dirty="0" err="1"/>
              <a:t>Estadística</a:t>
            </a:r>
            <a:r>
              <a:rPr lang="en-US" dirty="0"/>
              <a:t> e </a:t>
            </a:r>
            <a:r>
              <a:rPr lang="en-US" dirty="0" err="1"/>
              <a:t>Información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Salud</a:t>
            </a:r>
            <a:r>
              <a:rPr lang="en-US" dirty="0"/>
              <a:t> (DEIS), </a:t>
            </a:r>
            <a:r>
              <a:rPr lang="en-US" dirty="0" err="1"/>
              <a:t>Ministerio</a:t>
            </a:r>
            <a:r>
              <a:rPr lang="en-US" dirty="0"/>
              <a:t> de </a:t>
            </a:r>
            <a:r>
              <a:rPr lang="en-US" dirty="0" err="1"/>
              <a:t>Salud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F45D883-1E1E-4848-8447-102EDC36F109}"/>
              </a:ext>
            </a:extLst>
          </p:cNvPr>
          <p:cNvSpPr txBox="1"/>
          <p:nvPr/>
        </p:nvSpPr>
        <p:spPr>
          <a:xfrm>
            <a:off x="1619874" y="1121217"/>
            <a:ext cx="26151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DATOS SABADO 15 MAYO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FA2B761-C9EF-CE47-899B-3F0007783CF7}"/>
              </a:ext>
            </a:extLst>
          </p:cNvPr>
          <p:cNvSpPr txBox="1"/>
          <p:nvPr/>
        </p:nvSpPr>
        <p:spPr>
          <a:xfrm>
            <a:off x="7041857" y="1119758"/>
            <a:ext cx="26151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DATOS SABADO 22 MAYO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4B63C6-86C5-6740-AD3A-68ABCA83A2B2}"/>
              </a:ext>
            </a:extLst>
          </p:cNvPr>
          <p:cNvSpPr txBox="1"/>
          <p:nvPr/>
        </p:nvSpPr>
        <p:spPr>
          <a:xfrm>
            <a:off x="4298724" y="2756302"/>
            <a:ext cx="11161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2DA02B"/>
                </a:solidFill>
              </a:rPr>
              <a:t>Total </a:t>
            </a:r>
          </a:p>
          <a:p>
            <a:r>
              <a:rPr lang="en-US" b="1" dirty="0" err="1">
                <a:solidFill>
                  <a:srgbClr val="2DA02B"/>
                </a:solidFill>
              </a:rPr>
              <a:t>Fallecidos</a:t>
            </a:r>
            <a:endParaRPr lang="en-US" b="1" dirty="0">
              <a:solidFill>
                <a:srgbClr val="2DA02B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B4B42B9-C671-CC4F-8FD5-377CC30D9824}"/>
              </a:ext>
            </a:extLst>
          </p:cNvPr>
          <p:cNvSpPr/>
          <p:nvPr/>
        </p:nvSpPr>
        <p:spPr>
          <a:xfrm>
            <a:off x="4576076" y="3459637"/>
            <a:ext cx="1391007" cy="13103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0B8D539-0759-D746-A410-35BDC428CCFE}"/>
              </a:ext>
            </a:extLst>
          </p:cNvPr>
          <p:cNvSpPr txBox="1"/>
          <p:nvPr/>
        </p:nvSpPr>
        <p:spPr>
          <a:xfrm>
            <a:off x="4315237" y="3706578"/>
            <a:ext cx="14033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rgbClr val="FF800E"/>
                </a:solidFill>
              </a:rPr>
              <a:t>Fallecidos</a:t>
            </a:r>
            <a:r>
              <a:rPr lang="en-US" b="1" dirty="0">
                <a:solidFill>
                  <a:srgbClr val="FF800E"/>
                </a:solidFill>
              </a:rPr>
              <a:t> </a:t>
            </a:r>
          </a:p>
          <a:p>
            <a:r>
              <a:rPr lang="en-US" b="1" dirty="0" err="1">
                <a:solidFill>
                  <a:srgbClr val="FF800E"/>
                </a:solidFill>
              </a:rPr>
              <a:t>Confirmados</a:t>
            </a:r>
            <a:endParaRPr lang="en-US" b="1" dirty="0">
              <a:solidFill>
                <a:srgbClr val="FF800E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BDAB7AA-13E1-D540-8F97-2C7FFFFEB179}"/>
              </a:ext>
            </a:extLst>
          </p:cNvPr>
          <p:cNvSpPr/>
          <p:nvPr/>
        </p:nvSpPr>
        <p:spPr>
          <a:xfrm>
            <a:off x="10678264" y="3439868"/>
            <a:ext cx="2024960" cy="13103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A5BD76F9-81AD-FA4E-9103-9C564CEC8379}"/>
              </a:ext>
            </a:extLst>
          </p:cNvPr>
          <p:cNvSpPr/>
          <p:nvPr/>
        </p:nvSpPr>
        <p:spPr>
          <a:xfrm rot="1423684">
            <a:off x="2956265" y="2703184"/>
            <a:ext cx="1244338" cy="54690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B8D5B06C-C31C-6641-A3E1-1712BF4C00AB}"/>
              </a:ext>
            </a:extLst>
          </p:cNvPr>
          <p:cNvSpPr/>
          <p:nvPr/>
        </p:nvSpPr>
        <p:spPr>
          <a:xfrm rot="422935">
            <a:off x="8387360" y="2628946"/>
            <a:ext cx="1073585" cy="65207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39E8C81-FA49-1F4B-95C9-CB1C6C6F9647}"/>
              </a:ext>
            </a:extLst>
          </p:cNvPr>
          <p:cNvSpPr txBox="1"/>
          <p:nvPr/>
        </p:nvSpPr>
        <p:spPr>
          <a:xfrm>
            <a:off x="10124951" y="2756302"/>
            <a:ext cx="11161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2DA02B"/>
                </a:solidFill>
              </a:rPr>
              <a:t>Total </a:t>
            </a:r>
          </a:p>
          <a:p>
            <a:r>
              <a:rPr lang="en-US" b="1" dirty="0" err="1">
                <a:solidFill>
                  <a:srgbClr val="2DA02B"/>
                </a:solidFill>
              </a:rPr>
              <a:t>Fallecidos</a:t>
            </a:r>
            <a:endParaRPr lang="en-US" b="1" dirty="0">
              <a:solidFill>
                <a:srgbClr val="2DA02B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44C24CC-DCE4-2D45-A4C3-372EE710A34C}"/>
              </a:ext>
            </a:extLst>
          </p:cNvPr>
          <p:cNvSpPr txBox="1"/>
          <p:nvPr/>
        </p:nvSpPr>
        <p:spPr>
          <a:xfrm>
            <a:off x="10141464" y="3706578"/>
            <a:ext cx="14033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rgbClr val="FF800E"/>
                </a:solidFill>
              </a:rPr>
              <a:t>Fallecidos</a:t>
            </a:r>
            <a:r>
              <a:rPr lang="en-US" b="1" dirty="0">
                <a:solidFill>
                  <a:srgbClr val="FF800E"/>
                </a:solidFill>
              </a:rPr>
              <a:t> </a:t>
            </a:r>
          </a:p>
          <a:p>
            <a:r>
              <a:rPr lang="en-US" b="1" dirty="0" err="1">
                <a:solidFill>
                  <a:srgbClr val="FF800E"/>
                </a:solidFill>
              </a:rPr>
              <a:t>Confirmados</a:t>
            </a:r>
            <a:endParaRPr lang="en-US" b="1" dirty="0">
              <a:solidFill>
                <a:srgbClr val="FF800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97384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257B24-98EA-6F4F-A0A3-0620C5A6F7E8}"/>
              </a:ext>
            </a:extLst>
          </p:cNvPr>
          <p:cNvSpPr txBox="1"/>
          <p:nvPr/>
        </p:nvSpPr>
        <p:spPr>
          <a:xfrm>
            <a:off x="571089" y="0"/>
            <a:ext cx="10594182" cy="95410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3200" dirty="0" err="1"/>
              <a:t>Fallecidos</a:t>
            </a:r>
            <a:r>
              <a:rPr lang="en-US" sz="3200" dirty="0"/>
              <a:t> </a:t>
            </a:r>
            <a:r>
              <a:rPr lang="en-US" sz="3200" dirty="0" err="1"/>
              <a:t>semanales</a:t>
            </a:r>
            <a:r>
              <a:rPr lang="en-US" sz="3200" dirty="0"/>
              <a:t> </a:t>
            </a:r>
            <a:r>
              <a:rPr lang="en-US" sz="3200" dirty="0" err="1"/>
              <a:t>reportados</a:t>
            </a:r>
            <a:r>
              <a:rPr lang="en-US" sz="3200" dirty="0"/>
              <a:t> </a:t>
            </a:r>
            <a:r>
              <a:rPr lang="en-US" sz="3200" dirty="0" err="1"/>
              <a:t>por</a:t>
            </a:r>
            <a:r>
              <a:rPr lang="en-US" sz="3200" dirty="0"/>
              <a:t> DEIS</a:t>
            </a:r>
          </a:p>
          <a:p>
            <a:pPr algn="ctr"/>
            <a:r>
              <a:rPr lang="en-US" sz="2400" b="1" dirty="0">
                <a:solidFill>
                  <a:srgbClr val="FF0000"/>
                </a:solidFill>
              </a:rPr>
              <a:t>POR FECHA DE FALLECIMIENTO </a:t>
            </a:r>
            <a:r>
              <a:rPr lang="en-US" sz="2400" dirty="0"/>
              <a:t>con COVID19 CONFIRMADO </a:t>
            </a:r>
            <a:r>
              <a:rPr lang="en-US" sz="2400" dirty="0" err="1"/>
              <a:t>como</a:t>
            </a:r>
            <a:r>
              <a:rPr lang="en-US" sz="2400" dirty="0"/>
              <a:t> causa de </a:t>
            </a:r>
            <a:r>
              <a:rPr lang="en-US" sz="2400" dirty="0" err="1"/>
              <a:t>muerte</a:t>
            </a:r>
            <a:endParaRPr 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8DFFE5-8EDE-684D-B21D-1698CF54CC86}"/>
              </a:ext>
            </a:extLst>
          </p:cNvPr>
          <p:cNvSpPr txBox="1"/>
          <p:nvPr/>
        </p:nvSpPr>
        <p:spPr>
          <a:xfrm>
            <a:off x="97649" y="6417922"/>
            <a:ext cx="8327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Fuente: </a:t>
            </a:r>
            <a:r>
              <a:rPr lang="en-US" dirty="0" err="1"/>
              <a:t>Departamento</a:t>
            </a:r>
            <a:r>
              <a:rPr lang="en-US" dirty="0"/>
              <a:t> de </a:t>
            </a:r>
            <a:r>
              <a:rPr lang="en-US" dirty="0" err="1"/>
              <a:t>Estadística</a:t>
            </a:r>
            <a:r>
              <a:rPr lang="en-US" dirty="0"/>
              <a:t> e </a:t>
            </a:r>
            <a:r>
              <a:rPr lang="en-US" dirty="0" err="1"/>
              <a:t>Información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Salud</a:t>
            </a:r>
            <a:r>
              <a:rPr lang="en-US" dirty="0"/>
              <a:t> (DEIS), </a:t>
            </a:r>
            <a:r>
              <a:rPr lang="en-US" dirty="0" err="1"/>
              <a:t>Ministerio</a:t>
            </a:r>
            <a:r>
              <a:rPr lang="en-US" dirty="0"/>
              <a:t> de </a:t>
            </a:r>
            <a:r>
              <a:rPr lang="en-US" dirty="0" err="1"/>
              <a:t>Salud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536E56-6CE4-B94E-957F-07522C3FAA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4288" y="1163319"/>
            <a:ext cx="7768273" cy="525460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1B6E78A-EFC2-134B-ADF0-F0734933FD8A}"/>
              </a:ext>
            </a:extLst>
          </p:cNvPr>
          <p:cNvSpPr txBox="1"/>
          <p:nvPr/>
        </p:nvSpPr>
        <p:spPr>
          <a:xfrm>
            <a:off x="5705856" y="1402080"/>
            <a:ext cx="2283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MAYORES DE 60 AÑOS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2EB2FD4-DC1E-6C4C-81A8-69B1C0613140}"/>
              </a:ext>
            </a:extLst>
          </p:cNvPr>
          <p:cNvSpPr/>
          <p:nvPr/>
        </p:nvSpPr>
        <p:spPr>
          <a:xfrm rot="3796864">
            <a:off x="9022314" y="3314461"/>
            <a:ext cx="1124245" cy="74310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6739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14794</TotalTime>
  <Words>494</Words>
  <Application>Microsoft Macintosh PowerPoint</Application>
  <PresentationFormat>Widescreen</PresentationFormat>
  <Paragraphs>99</Paragraphs>
  <Slides>41</Slides>
  <Notes>12</Notes>
  <HiddenSlides>4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Ernesto Laval</dc:creator>
  <cp:lastModifiedBy>Ernesto Laval</cp:lastModifiedBy>
  <cp:revision>173</cp:revision>
  <dcterms:created xsi:type="dcterms:W3CDTF">2021-01-30T18:55:16Z</dcterms:created>
  <dcterms:modified xsi:type="dcterms:W3CDTF">2021-05-22T21:16:22Z</dcterms:modified>
</cp:coreProperties>
</file>